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4"/>
  </p:notesMasterIdLst>
  <p:sldIdLst>
    <p:sldId id="341" r:id="rId2"/>
    <p:sldId id="479" r:id="rId3"/>
    <p:sldId id="431" r:id="rId4"/>
    <p:sldId id="414" r:id="rId5"/>
    <p:sldId id="415" r:id="rId6"/>
    <p:sldId id="416" r:id="rId7"/>
    <p:sldId id="356" r:id="rId8"/>
    <p:sldId id="424" r:id="rId9"/>
    <p:sldId id="407" r:id="rId10"/>
    <p:sldId id="443" r:id="rId11"/>
    <p:sldId id="449" r:id="rId12"/>
    <p:sldId id="481" r:id="rId13"/>
    <p:sldId id="483" r:id="rId14"/>
    <p:sldId id="490" r:id="rId15"/>
    <p:sldId id="491" r:id="rId16"/>
    <p:sldId id="492" r:id="rId17"/>
    <p:sldId id="391" r:id="rId18"/>
    <p:sldId id="445" r:id="rId19"/>
    <p:sldId id="432" r:id="rId20"/>
    <p:sldId id="450" r:id="rId21"/>
    <p:sldId id="461" r:id="rId22"/>
    <p:sldId id="467" r:id="rId23"/>
    <p:sldId id="468" r:id="rId24"/>
    <p:sldId id="469" r:id="rId25"/>
    <p:sldId id="471" r:id="rId26"/>
    <p:sldId id="474" r:id="rId27"/>
    <p:sldId id="475" r:id="rId28"/>
    <p:sldId id="477" r:id="rId29"/>
    <p:sldId id="434" r:id="rId30"/>
    <p:sldId id="447" r:id="rId31"/>
    <p:sldId id="436" r:id="rId32"/>
    <p:sldId id="36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  <a:srgbClr val="0000CC"/>
    <a:srgbClr val="1D0505"/>
    <a:srgbClr val="F35929"/>
    <a:srgbClr val="E99A7B"/>
    <a:srgbClr val="800000"/>
    <a:srgbClr val="0DA0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D11C25-3DFD-40E8-A266-6B62F2DD443A}" type="datetime1">
              <a:rPr lang="ru-RU"/>
              <a:pPr>
                <a:defRPr/>
              </a:pPr>
              <a:t>14.07.2016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C93705-469B-4B31-ABF5-BA580F948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4CE3A4-E391-4DC2-8716-858F155707E6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EF4390-CDC3-49B1-8D71-3B38C4D765A2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D06BF-4DCB-448D-8C1E-981CE34DB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8650-1D56-4302-992E-E9C0E4454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991F-8F7D-4BBD-92DE-6615AB30C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131B-E799-4A8A-A382-C6A61597E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4A94-71A2-4C1C-A08A-429ABC8C7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0C121-9CB3-4D22-B3DC-665A010F4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0F79-3BC5-4B4B-B5C9-69B0EFB4E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E107F-20E4-4C7B-826D-26DDCFEFC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1899-A073-4251-8B93-EDAB3ACB6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55838-F12E-4723-890E-B19FDBA1B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DA5D-00BB-4733-80A2-4064A92CB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7392-9CC4-4D65-A766-11576076C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11313"/>
                </a:solidFill>
              </a:defRPr>
            </a:lvl1pPr>
          </a:lstStyle>
          <a:p>
            <a:pPr>
              <a:defRPr/>
            </a:pPr>
            <a:fld id="{FEA6CA99-FAA7-4EF4-9D6A-150F26F18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99" r:id="rId2"/>
    <p:sldLayoutId id="2147484700" r:id="rId3"/>
    <p:sldLayoutId id="2147484695" r:id="rId4"/>
    <p:sldLayoutId id="2147484701" r:id="rId5"/>
    <p:sldLayoutId id="2147484696" r:id="rId6"/>
    <p:sldLayoutId id="2147484702" r:id="rId7"/>
    <p:sldLayoutId id="2147484703" r:id="rId8"/>
    <p:sldLayoutId id="2147484704" r:id="rId9"/>
    <p:sldLayoutId id="2147484697" r:id="rId10"/>
    <p:sldLayoutId id="2147484705" r:id="rId11"/>
    <p:sldLayoutId id="214748470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ＭＳ Ｐゴシック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ＭＳ Ｐゴシック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ＭＳ Ｐゴシック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ＭＳ Ｐゴシック" charset="-128"/>
          <a:cs typeface="MS PGothic" pitchFamily="34" charset="-128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9"/>
          <p:cNvSpPr txBox="1">
            <a:spLocks noChangeArrowheads="1"/>
          </p:cNvSpPr>
          <p:nvPr/>
        </p:nvSpPr>
        <p:spPr bwMode="auto">
          <a:xfrm>
            <a:off x="468313" y="4029075"/>
            <a:ext cx="8135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>
              <a:latin typeface="Franklin Gothic Book" charset="0"/>
            </a:endParaRPr>
          </a:p>
          <a:p>
            <a:pPr algn="just"/>
            <a:endParaRPr lang="ru-RU" sz="2000">
              <a:latin typeface="Franklin Gothic Book" charset="0"/>
            </a:endParaRPr>
          </a:p>
          <a:p>
            <a:pPr algn="just"/>
            <a:endParaRPr lang="ru-RU" sz="2000">
              <a:latin typeface="Franklin Gothic Book" charset="0"/>
            </a:endParaRPr>
          </a:p>
          <a:p>
            <a:pPr algn="just"/>
            <a:endParaRPr lang="ru-RU" sz="2000">
              <a:latin typeface="Franklin Gothic Book" charset="0"/>
            </a:endParaRPr>
          </a:p>
        </p:txBody>
      </p:sp>
      <p:sp>
        <p:nvSpPr>
          <p:cNvPr id="12291" name="TextBox 11"/>
          <p:cNvSpPr txBox="1">
            <a:spLocks noChangeArrowheads="1"/>
          </p:cNvSpPr>
          <p:nvPr/>
        </p:nvSpPr>
        <p:spPr bwMode="auto">
          <a:xfrm>
            <a:off x="1511300" y="228600"/>
            <a:ext cx="76327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811717"/>
                </a:solidFill>
                <a:latin typeface="Franklin Gothic Book" charset="0"/>
              </a:rPr>
              <a:t>					</a:t>
            </a:r>
            <a:r>
              <a:rPr lang="ru-RU" sz="2600" b="1" i="1">
                <a:solidFill>
                  <a:srgbClr val="811717"/>
                </a:solidFill>
                <a:latin typeface="Franklin Gothic Book" charset="0"/>
              </a:rPr>
              <a:t>   </a:t>
            </a:r>
            <a:r>
              <a:rPr lang="ru-RU" sz="3200" b="1">
                <a:solidFill>
                  <a:srgbClr val="811717"/>
                </a:solidFill>
                <a:latin typeface="Franklin Gothic Book" charset="0"/>
              </a:rPr>
              <a:t> </a:t>
            </a:r>
          </a:p>
        </p:txBody>
      </p:sp>
      <p:sp>
        <p:nvSpPr>
          <p:cNvPr id="12292" name="TextBox 9"/>
          <p:cNvSpPr txBox="1">
            <a:spLocks noChangeArrowheads="1"/>
          </p:cNvSpPr>
          <p:nvPr/>
        </p:nvSpPr>
        <p:spPr bwMode="auto">
          <a:xfrm>
            <a:off x="5000625" y="4508500"/>
            <a:ext cx="414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811717"/>
                </a:solidFill>
              </a:rPr>
              <a:t>      </a:t>
            </a:r>
            <a:endParaRPr lang="ru-RU" sz="2000" dirty="0">
              <a:solidFill>
                <a:srgbClr val="811717"/>
              </a:solidFill>
            </a:endParaRPr>
          </a:p>
        </p:txBody>
      </p:sp>
      <p:pic>
        <p:nvPicPr>
          <p:cNvPr id="12293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44450"/>
            <a:ext cx="15351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5076825" y="0"/>
            <a:ext cx="12652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 descr="C:\Users\1\Desktop\ФРИ\контакты\лого\фир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445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0" y="1773238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i="1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ДЕТИ И СОВРЕМЕННОЕ ИНТЕРНЕТ-ПРОСТРАНСТВО</a:t>
            </a:r>
          </a:p>
        </p:txBody>
      </p:sp>
      <p:pic>
        <p:nvPicPr>
          <p:cNvPr id="12297" name="Picture 12" descr="C:\Users\1\Desktop\ФРИ\контакты\лого\EUkidsOnlineLogo_L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-38100"/>
            <a:ext cx="151288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914650" y="188913"/>
            <a:ext cx="8569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chemeClr val="accent1"/>
                </a:solidFill>
                <a:latin typeface="Arial" charset="0"/>
              </a:rPr>
              <a:t>КОММУНИКАЦИОНЫЕ РИСКИ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93700" y="1125538"/>
            <a:ext cx="7850188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400" b="1" i="1">
                <a:solidFill>
                  <a:schemeClr val="accent1"/>
                </a:solidFill>
                <a:latin typeface="Arial" charset="0"/>
              </a:rPr>
              <a:t> Кибербуллинг </a:t>
            </a:r>
          </a:p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400" b="1" i="1">
                <a:solidFill>
                  <a:schemeClr val="accent1"/>
                </a:solidFill>
                <a:latin typeface="Arial" charset="0"/>
              </a:rPr>
              <a:t>  Знакомства в интернете и встречи с интернет-знакомыми </a:t>
            </a:r>
          </a:p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400" b="1" i="1">
                <a:solidFill>
                  <a:schemeClr val="accent1"/>
                </a:solidFill>
                <a:latin typeface="Arial" charset="0"/>
              </a:rPr>
              <a:t> Сексуальное домогательство</a:t>
            </a:r>
          </a:p>
        </p:txBody>
      </p:sp>
      <p:pic>
        <p:nvPicPr>
          <p:cNvPr id="21508" name="Диаграмма 10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42"/>
          <a:stretch>
            <a:fillRect/>
          </a:stretch>
        </p:blipFill>
        <p:spPr bwMode="auto">
          <a:xfrm>
            <a:off x="1763713" y="3194050"/>
            <a:ext cx="57626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3779838" y="260350"/>
            <a:ext cx="8569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chemeClr val="accent1"/>
                </a:solidFill>
                <a:latin typeface="Arial" charset="0"/>
              </a:rPr>
              <a:t>КИБЕРБУЛЛИНГ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393700" y="1322388"/>
            <a:ext cx="7850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В России буллинг перекочевывает из реальной жизни в виртуальную</a:t>
            </a:r>
          </a:p>
        </p:txBody>
      </p:sp>
      <p:pic>
        <p:nvPicPr>
          <p:cNvPr id="22532" name="Picture 5" descr="C:\Users\1\Desktop\ФРИ\иллюстрации\photos\bullying-300x158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18" t="7008" r="4678" b="6564"/>
          <a:stretch>
            <a:fillRect/>
          </a:stretch>
        </p:blipFill>
        <p:spPr bwMode="auto">
          <a:xfrm>
            <a:off x="2884488" y="3427413"/>
            <a:ext cx="571976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3743325" y="220663"/>
            <a:ext cx="6661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БУЛЛИНГ И КИБЕРБУЛЛИНГ</a:t>
            </a:r>
          </a:p>
        </p:txBody>
      </p:sp>
      <p:pic>
        <p:nvPicPr>
          <p:cNvPr id="23555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07950" y="1966913"/>
            <a:ext cx="88931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Aft>
                <a:spcPts val="1200"/>
              </a:spcAft>
            </a:pPr>
            <a:r>
              <a:rPr lang="ru-RU" sz="1800" b="1" i="1">
                <a:solidFill>
                  <a:schemeClr val="accent1"/>
                </a:solidFill>
                <a:latin typeface="Arial" charset="0"/>
              </a:rPr>
              <a:t>БУЛЛИНГ - </a:t>
            </a:r>
            <a:r>
              <a:rPr lang="ru-RU" sz="1800">
                <a:latin typeface="Arial" charset="0"/>
              </a:rPr>
              <a:t>запугивание, унижения, травля, физический или психологический террор, направленный на то, чтобы вызвать у другого страх и тем самым подчинить его себе (Кон И.С., 2006)</a:t>
            </a:r>
          </a:p>
          <a:p>
            <a:pPr marL="441325" indent="-441325">
              <a:spcAft>
                <a:spcPts val="1200"/>
              </a:spcAft>
            </a:pPr>
            <a:endParaRPr lang="ru-RU" sz="1800" b="1" i="1">
              <a:solidFill>
                <a:schemeClr val="accent1"/>
              </a:solidFill>
              <a:latin typeface="Arial" charset="0"/>
            </a:endParaRPr>
          </a:p>
          <a:p>
            <a:pPr marL="441325" indent="-441325">
              <a:spcAft>
                <a:spcPts val="1200"/>
              </a:spcAft>
            </a:pPr>
            <a:r>
              <a:rPr lang="ru-RU" sz="1800" b="1" i="1">
                <a:solidFill>
                  <a:schemeClr val="accent1"/>
                </a:solidFill>
                <a:latin typeface="Arial" charset="0"/>
              </a:rPr>
              <a:t>КИБЕРБУЛЛИНГ – </a:t>
            </a:r>
            <a:r>
              <a:rPr lang="ru-RU" sz="1800">
                <a:latin typeface="Arial" charset="0"/>
              </a:rPr>
              <a:t>агрессивное, умышленное действие, совершаемое группой лиц или одним лицом с использованием электронных форм контакта, повторяющееся неоднократно и продолжительное во времени, в отношении жертвы, которая не может легко защитить себя (</a:t>
            </a:r>
            <a:r>
              <a:rPr lang="en-US" sz="1800">
                <a:latin typeface="Arial" charset="0"/>
              </a:rPr>
              <a:t>Smith et al., 2008)</a:t>
            </a:r>
            <a:r>
              <a:rPr lang="ru-RU" sz="1800">
                <a:latin typeface="Arial" charset="0"/>
              </a:rPr>
              <a:t>. </a:t>
            </a:r>
            <a:endParaRPr lang="ru-RU" sz="1800" b="1" i="1">
              <a:solidFill>
                <a:schemeClr val="accent1"/>
              </a:solidFill>
              <a:latin typeface="Arial" charset="0"/>
            </a:endParaRPr>
          </a:p>
          <a:p>
            <a:pPr marL="441325" indent="-441325">
              <a:spcAft>
                <a:spcPts val="1200"/>
              </a:spcAft>
            </a:pPr>
            <a:endParaRPr lang="ru-RU" sz="1800" b="1" i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3743325" y="220663"/>
            <a:ext cx="6661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ЖЕРТВЫ БУЛЛИНГА</a:t>
            </a:r>
          </a:p>
        </p:txBody>
      </p:sp>
      <p:pic>
        <p:nvPicPr>
          <p:cNvPr id="24579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71438" y="1273175"/>
            <a:ext cx="889317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Жертвы буллинга часто бывают:</a:t>
            </a:r>
            <a:endParaRPr lang="ru-RU" sz="2000" b="1">
              <a:solidFill>
                <a:srgbClr val="811717"/>
              </a:solidFill>
            </a:endParaRPr>
          </a:p>
          <a:p>
            <a:pPr>
              <a:lnSpc>
                <a:spcPct val="150000"/>
              </a:lnSpc>
            </a:pPr>
            <a:endParaRPr lang="ru-RU" sz="1800"/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пугливы, чувствительны, замкнуты и застенчивы;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тревожны, неуверены в себе, несчастны;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склонны к депрессии и чаще своих ровесников думают о самоубийстве;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не имеют ни одного близкого друга и успешнее общаются с взрослыми, нежели со сверстниками;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если это мальчики, они могут быть физически слабее своих ровесников. </a:t>
            </a:r>
          </a:p>
          <a:p>
            <a:pPr algn="r">
              <a:lnSpc>
                <a:spcPct val="150000"/>
              </a:lnSpc>
            </a:pPr>
            <a:r>
              <a:rPr lang="ru-RU" sz="1800"/>
              <a:t>(Кон И.С., 2006)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endParaRPr lang="ru-RU" sz="1800"/>
          </a:p>
          <a:p>
            <a:pPr>
              <a:spcAft>
                <a:spcPts val="1200"/>
              </a:spcAft>
              <a:buFont typeface="Wingdings" charset="2"/>
              <a:buChar char="ü"/>
            </a:pPr>
            <a:endParaRPr lang="ru-RU" sz="1800" b="1" i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3024188" y="188913"/>
            <a:ext cx="6661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ПОИСК СОЦИАЛЬНОЙ ПОДДЕРЖКИ </a:t>
            </a:r>
          </a:p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(% от жертв кибербуллинга)</a:t>
            </a:r>
          </a:p>
        </p:txBody>
      </p:sp>
      <p:pic>
        <p:nvPicPr>
          <p:cNvPr id="25603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Диаграмма 9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32"/>
          <a:stretch>
            <a:fillRect/>
          </a:stretch>
        </p:blipFill>
        <p:spPr bwMode="auto">
          <a:xfrm>
            <a:off x="539750" y="1268413"/>
            <a:ext cx="80645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3024188" y="188913"/>
            <a:ext cx="6661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РЕКОМЕНДАЦИИ ПО ПРЕДОТВРАЩЕНИЮ КИБЕРБУЛЛИНГА</a:t>
            </a:r>
          </a:p>
        </p:txBody>
      </p:sp>
      <p:pic>
        <p:nvPicPr>
          <p:cNvPr id="26627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71438" y="1125538"/>
            <a:ext cx="88931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Объясните детям, что при общении в интернете они должны быть дружелюбными с другими пользователями. Ни в коем случае не стоит писать резкие и оскорбительные слова – читать грубости так же неприятно, как и слышать.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Научите детей правильно реагировать на обидные слова или действия других пользователей. Лучший способ испортить хулигану его выходку – отвечать ему полным игнорированием.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Если у вас есть информация, что кто-то из друзей или знакомых вашего ребенка подвергается буллингу или кибербуллингу, то сообщите об этом классному руководителю или школьному психологу – необходимо принять меры по защите ребенка.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Объясните детям, что личная информация, которую они выкладывают в интернете может быть использована агрессорами против них.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Помогите ребенку найти выход из ситуации – практически на всех форумах и сайтах есть возможность заблокировать обидчика, написать жалобу модератору или администрации сайта, потребовать удаление странички.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Поддерживайте доверительные отношения с вашим ребенком, чтобы вовремя заметить, если в его адрес начнет поступать агрессия или угрозы. Наблюдайте за его настроением во время и после общения с кем-либо в интернете.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Убедитесь, что оскорбления (буллинг) из сети не перешли в реальную жизнь. Если поступающие угрозы являются достаточно серьезными, касаются жизни или здоровья ребенка, а также членов вашей семьи, то вы имеете право на защиту со стороны правоохранительных органов, а действия обидчиков могут попадать под статьи действия уголовного и административного кодексов о правонарушениях.</a:t>
            </a:r>
            <a:endParaRPr lang="ru-RU" sz="1400" b="1" i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1"/>
          <p:cNvSpPr txBox="1">
            <a:spLocks/>
          </p:cNvSpPr>
          <p:nvPr/>
        </p:nvSpPr>
        <p:spPr>
          <a:xfrm>
            <a:off x="1476375" y="115888"/>
            <a:ext cx="7667625" cy="8382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ru-RU" sz="2800" cap="all" dirty="0">
              <a:solidFill>
                <a:srgbClr val="8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ＭＳ Ｐゴシック" charset="-128"/>
              <a:cs typeface="ＭＳ Ｐゴシック"/>
            </a:endParaRPr>
          </a:p>
        </p:txBody>
      </p:sp>
      <p:pic>
        <p:nvPicPr>
          <p:cNvPr id="27651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991"/>
          <a:stretch>
            <a:fillRect/>
          </a:stretch>
        </p:blipFill>
        <p:spPr bwMode="auto">
          <a:xfrm>
            <a:off x="3419475" y="3357563"/>
            <a:ext cx="56880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2051050" y="241300"/>
            <a:ext cx="7634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Arial" charset="0"/>
              </a:rPr>
              <a:t>ЛИНИЯ ПОМОЩИ «ДЕТИ ОНЛАЙН»</a:t>
            </a:r>
          </a:p>
        </p:txBody>
      </p:sp>
      <p:sp>
        <p:nvSpPr>
          <p:cNvPr id="27653" name="Rectangle 8"/>
          <p:cNvSpPr txBox="1">
            <a:spLocks noChangeArrowheads="1"/>
          </p:cNvSpPr>
          <p:nvPr/>
        </p:nvSpPr>
        <p:spPr bwMode="auto">
          <a:xfrm>
            <a:off x="395288" y="1268413"/>
            <a:ext cx="842486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r>
              <a:rPr lang="ru-RU" sz="2400">
                <a:solidFill>
                  <a:schemeClr val="tx2"/>
                </a:solidFill>
                <a:latin typeface="Arial" charset="0"/>
                <a:ea typeface="ＭＳ Ｐゴシック" charset="-128"/>
              </a:rPr>
              <a:t>Если Ваш ребенок столкнулся с кибербуллингом, Вы можете обратиться в службу телефонного и онлайн консультирования по проблемам безопасного использования интернета и мобильной связи, где Вам дадут рекомендации и подскажут, куда и в какой форме обратиться по данной проблеме.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endParaRPr lang="ru-RU" sz="20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27654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2484438" y="0"/>
            <a:ext cx="67675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ПОЛОВИНА РОССИЙСКИХ ДЕТЕЙ ЗНАКОМИТСЯ В ИНТЕРНЕТЕ, И МНОГИЕ СТРЕМЯТСЯ ПРОДОЛЖИТЬ ОБЩЕНИЕ В РЕАЛЬНОЙ ЖИЗНИ (%)</a:t>
            </a:r>
          </a:p>
        </p:txBody>
      </p:sp>
      <p:pic>
        <p:nvPicPr>
          <p:cNvPr id="28675" name="Диаграмма 5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341438"/>
            <a:ext cx="74168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2844800" y="128588"/>
            <a:ext cx="7272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ПОЛУЧЕНИЕ ПО ИНТЕРНЕТУ СООБЩЕНИЙ СЕКСУАЛЬНОГО ХАРАКТЕРА (%)</a:t>
            </a:r>
          </a:p>
        </p:txBody>
      </p:sp>
      <p:pic>
        <p:nvPicPr>
          <p:cNvPr id="29699" name="Диаграмма 7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4" t="3333" r="12640" b="6667"/>
          <a:stretch>
            <a:fillRect/>
          </a:stretch>
        </p:blipFill>
        <p:spPr bwMode="auto">
          <a:xfrm>
            <a:off x="323850" y="1844675"/>
            <a:ext cx="86042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3203575" y="260350"/>
            <a:ext cx="8569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chemeClr val="accent1"/>
                </a:solidFill>
                <a:latin typeface="Arial" charset="0"/>
              </a:rPr>
              <a:t> КОНТЕНТНЫЕ РИСКИ</a:t>
            </a: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393700" y="1412875"/>
            <a:ext cx="78501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 Контент, несущий угрозу физическому и психическому здоровью</a:t>
            </a:r>
          </a:p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 Контент сексуального характера</a:t>
            </a:r>
          </a:p>
        </p:txBody>
      </p:sp>
      <p:pic>
        <p:nvPicPr>
          <p:cNvPr id="30724" name="Диаграмма 14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5950" y="3028950"/>
            <a:ext cx="54387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971550" y="1484313"/>
            <a:ext cx="7921625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Пользователи интернета:</a:t>
            </a:r>
            <a:r>
              <a:rPr lang="ru-RU" sz="20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86% детей 12-17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48% взрослых старше 18 лет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Пользователи мобильного интернета: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51% детей 12-17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45% взрослых 18-24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26% взрослых 25-34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12% взрослых 35-44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5% взрослых 45-54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1% взрослых старше 55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" charset="2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" charset="2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1600" smtClean="0">
                <a:latin typeface="Arial" charset="0"/>
                <a:cs typeface="Arial" charset="0"/>
              </a:rPr>
              <a:t>Данные ФОМа на весну 2011</a:t>
            </a:r>
            <a:endParaRPr lang="ru-RU" sz="1400" smtClean="0">
              <a:latin typeface="Arial" charset="0"/>
              <a:cs typeface="Arial" charset="0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2122488" y="115888"/>
            <a:ext cx="76342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  <a:latin typeface="Arial" charset="0"/>
              </a:rPr>
              <a:t>АУДИТОРИЯ ПОЛЬЗОВАТЕЛЕЙ ИНТЕРНЕТА</a:t>
            </a:r>
          </a:p>
        </p:txBody>
      </p:sp>
      <p:pic>
        <p:nvPicPr>
          <p:cNvPr id="13316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2484438" y="141288"/>
            <a:ext cx="68405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 СТОЛКНОВЕНИЕ С КОНТЕНТОМ, СОДЕРЖАЩИМ ИНФОРМАЦИЮ, ИСПОЛЬЗОВАНИЕ КОТОРОЙ НАНОСИТ ВРЕД ФИЗИЧЕСКОМУ И ПСИХИЧЕСКОМУ ЗДОРОВЬЮ (% от детей 11-16 лет)</a:t>
            </a:r>
          </a:p>
        </p:txBody>
      </p:sp>
      <p:pic>
        <p:nvPicPr>
          <p:cNvPr id="31747" name="Диаграмма 3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700213"/>
            <a:ext cx="77771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2700338" y="141288"/>
            <a:ext cx="626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1"/>
                </a:solidFill>
                <a:latin typeface="Arial" charset="0"/>
              </a:rPr>
              <a:t> ПОСЕЩЕНИЕ САЙТОВ, ГДЕ ОПИСЫВАЮТСЯ СПОСОБЫ СОВЕРШЕНИЯ СУИЦИДА</a:t>
            </a:r>
          </a:p>
        </p:txBody>
      </p:sp>
      <p:pic>
        <p:nvPicPr>
          <p:cNvPr id="32771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8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774" name="Рисунок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01"/>
          <a:stretch>
            <a:fillRect/>
          </a:stretch>
        </p:blipFill>
        <p:spPr bwMode="auto">
          <a:xfrm>
            <a:off x="-323850" y="1077913"/>
            <a:ext cx="626903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Диаграмма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0575" y="3357563"/>
            <a:ext cx="5621338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Box 3"/>
          <p:cNvSpPr txBox="1">
            <a:spLocks noChangeArrowheads="1"/>
          </p:cNvSpPr>
          <p:nvPr/>
        </p:nvSpPr>
        <p:spPr bwMode="auto">
          <a:xfrm>
            <a:off x="5540375" y="1620838"/>
            <a:ext cx="3444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1"/>
                </a:solidFill>
              </a:rPr>
              <a:t>Россия по количеству самоубийств находится на 3 месте в мире.</a:t>
            </a:r>
          </a:p>
        </p:txBody>
      </p:sp>
      <p:sp>
        <p:nvSpPr>
          <p:cNvPr id="32777" name="TextBox 4"/>
          <p:cNvSpPr txBox="1">
            <a:spLocks noChangeArrowheads="1"/>
          </p:cNvSpPr>
          <p:nvPr/>
        </p:nvSpPr>
        <p:spPr bwMode="auto">
          <a:xfrm>
            <a:off x="368300" y="4010025"/>
            <a:ext cx="29797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1"/>
                </a:solidFill>
              </a:rPr>
              <a:t>Прослеживается тенденция к росту посещаемости подобных сайтов среди детей более старшего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496" y="1196752"/>
            <a:ext cx="776104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В современном мире техногенные угрозы здоровью, как физическому, так и душевному, выходят на первый план </a:t>
            </a:r>
            <a:br>
              <a:rPr lang="ru-RU" sz="3200" dirty="0">
                <a:solidFill>
                  <a:schemeClr val="accent6"/>
                </a:solidFill>
                <a:ea typeface="+mj-ea"/>
                <a:cs typeface="MS PGothic" pitchFamily="34" charset="-128"/>
              </a:rPr>
            </a:br>
            <a:endParaRPr lang="ru-RU" sz="3200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pic>
        <p:nvPicPr>
          <p:cNvPr id="33795" name="Picture 4" descr="4369_NpAdvH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74938"/>
            <a:ext cx="3744912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581525"/>
            <a:ext cx="259556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a141d482b19990558d2e7c673bb569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636838"/>
            <a:ext cx="26384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1222222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000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Проблемы со здоровьем, возникающие </a:t>
            </a:r>
            <a:r>
              <a:rPr lang="ru-RU" sz="28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/>
            </a:r>
            <a:br>
              <a:rPr lang="ru-RU" sz="28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</a:br>
            <a:r>
              <a:rPr lang="ru-RU" sz="28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при </a:t>
            </a:r>
            <a: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использовании компьютера</a:t>
            </a:r>
            <a:b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</a:br>
            <a:endParaRPr lang="ru-RU" sz="2800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8313" y="1196975"/>
            <a:ext cx="6480175" cy="5472113"/>
          </a:xfrm>
        </p:spPr>
        <p:txBody>
          <a:bodyPr/>
          <a:lstStyle/>
          <a:p>
            <a:pPr eaLnBrk="1" hangingPunct="1"/>
            <a:r>
              <a:rPr lang="ru-RU" sz="2000" smtClean="0"/>
              <a:t>Нарушения опорно-двигательного аппарата:</a:t>
            </a:r>
          </a:p>
          <a:p>
            <a:pPr eaLnBrk="1" hangingPunct="1">
              <a:buFontTx/>
              <a:buNone/>
            </a:pPr>
            <a:r>
              <a:rPr lang="ru-RU" sz="2000" smtClean="0"/>
              <a:t>– поражения позвоночника – нарушение осанки, сколиоз;</a:t>
            </a:r>
          </a:p>
          <a:p>
            <a:pPr eaLnBrk="1" hangingPunct="1">
              <a:buFontTx/>
              <a:buNone/>
            </a:pPr>
            <a:r>
              <a:rPr lang="ru-RU" sz="2000" smtClean="0"/>
              <a:t>– поражения лучезапястного сустава – туннельный синдром, артрозы;</a:t>
            </a:r>
          </a:p>
          <a:p>
            <a:pPr eaLnBrk="1" hangingPunct="1"/>
            <a:r>
              <a:rPr lang="ru-RU" sz="2000" smtClean="0"/>
              <a:t>«Компьютерный зрительный синдром» (КЗС, Computer Vision Syndrome) - «комплекс зрительных и глазных симптомов, проявляющихся при работе с компьютером»;</a:t>
            </a:r>
          </a:p>
          <a:p>
            <a:pPr eaLnBrk="1" hangingPunct="1"/>
            <a:r>
              <a:rPr lang="ru-RU" sz="2000" smtClean="0"/>
              <a:t>Проблемы, связанные с электромагнитным излучением;</a:t>
            </a:r>
          </a:p>
          <a:p>
            <a:pPr eaLnBrk="1" hangingPunct="1"/>
            <a:r>
              <a:rPr lang="ru-RU" sz="2000" smtClean="0"/>
              <a:t>Проблемы снижения слуха при увлечении компьютерными играми (у подростков)</a:t>
            </a:r>
          </a:p>
          <a:p>
            <a:pPr eaLnBrk="1" hangingPunct="1"/>
            <a:r>
              <a:rPr lang="ru-RU" sz="2000" smtClean="0"/>
              <a:t>Проблемы провокации эпилептических приступов; </a:t>
            </a:r>
          </a:p>
          <a:p>
            <a:pPr eaLnBrk="1" hangingPunct="1"/>
            <a:endParaRPr lang="ru-RU" sz="2000" smtClean="0">
              <a:solidFill>
                <a:srgbClr val="FF0000"/>
              </a:solidFill>
            </a:endParaRPr>
          </a:p>
        </p:txBody>
      </p:sp>
      <p:pic>
        <p:nvPicPr>
          <p:cNvPr id="34820" name="Picture 7" descr="1268303301_kogda_u_nas_nachinayutsya_problemy_so_zreni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2997200"/>
            <a:ext cx="20161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268413"/>
            <a:ext cx="19573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0" descr="12142120279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613" y="4652963"/>
            <a:ext cx="2592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1222222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736" y="116632"/>
            <a:ext cx="8686800" cy="84124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/>
                </a:solidFill>
                <a:ea typeface="+mj-ea"/>
                <a:cs typeface="MS PGothic" pitchFamily="34" charset="-128"/>
              </a:rPr>
              <a:t>Комплексные психологические расстройства </a:t>
            </a:r>
            <a:endParaRPr lang="ru-RU" dirty="0">
              <a:solidFill>
                <a:schemeClr val="accent1"/>
              </a:solidFill>
              <a:ea typeface="+mj-ea"/>
              <a:cs typeface="MS PGothic" pitchFamily="34" charset="-128"/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181100"/>
            <a:ext cx="8893175" cy="49117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smtClean="0">
                <a:solidFill>
                  <a:schemeClr val="tx1"/>
                </a:solidFill>
              </a:rPr>
              <a:t>	</a:t>
            </a:r>
            <a:r>
              <a:rPr lang="ru-RU" sz="2000" b="1" smtClean="0">
                <a:solidFill>
                  <a:schemeClr val="tx1"/>
                </a:solidFill>
              </a:rPr>
              <a:t>Затрагивают все основные сферы личности: эмоциональную, когнитивную, поведенческую, мотивацонно-потребностную, коммуникативную.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Нарушения эмоциональной сферы : раздражительность, агресивность, неконтролируемые вспышки гнева, повышенная тревожность, фобические реакции, повышенная возбудимость, резкие перепады настроения,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	бессонница,  депрессия.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Снижение уровня притязаний, падение самооценки, игнорирование жизненных потребностей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Расстройства познавательных процессов – рассеянность, отвлекаемость, нарушения восприятия, расстройства мышления, нарушения памяти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Проблемы в межличностном общении – в семье, прежде всего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Нарушения идентичности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Интернет-зависимость</a:t>
            </a:r>
            <a:endParaRPr lang="ru-RU" sz="1800" smtClean="0">
              <a:solidFill>
                <a:schemeClr val="tx1"/>
              </a:solidFill>
            </a:endParaRPr>
          </a:p>
        </p:txBody>
      </p:sp>
      <p:pic>
        <p:nvPicPr>
          <p:cNvPr id="35844" name="Picture 2" descr="I:\Серегина\День здоровья\Интернет\16422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00800" y="4949825"/>
            <a:ext cx="1730375" cy="1908175"/>
          </a:xfrm>
        </p:spPr>
      </p:pic>
      <p:pic>
        <p:nvPicPr>
          <p:cNvPr id="35845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848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Интернет-зависимость – болезнь или …?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908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Сегодня не существует психологического или психиатрического диагноза «Интернет– или компьютерной» зависимости. В последнюю версию «Диагностического и статистического руководства по психическим расстройствам» (DSM-IV) не вошла ни одна из этих категорий. Формально эта проблема сегодня считается психолого-педагогической. </a:t>
            </a:r>
          </a:p>
        </p:txBody>
      </p:sp>
      <p:pic>
        <p:nvPicPr>
          <p:cNvPr id="36868" name="Picture 4" descr="112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149725"/>
            <a:ext cx="3240088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 descr="I:\Серегина\День здоровья\Интернет\18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4581525"/>
            <a:ext cx="24479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607096" y="188640"/>
            <a:ext cx="8229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Симптомы </a:t>
            </a:r>
            <a:r>
              <a:rPr lang="ru-RU" sz="2800" dirty="0" err="1">
                <a:solidFill>
                  <a:schemeClr val="accent6"/>
                </a:solidFill>
                <a:ea typeface="+mj-ea"/>
                <a:cs typeface="MS PGothic" pitchFamily="34" charset="-128"/>
              </a:rPr>
              <a:t>Интернет-зависимости</a:t>
            </a:r>
            <a:endParaRPr lang="ru-RU" sz="2800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179388" y="3438525"/>
            <a:ext cx="4319587" cy="2870200"/>
          </a:xfrm>
        </p:spPr>
        <p:txBody>
          <a:bodyPr/>
          <a:lstStyle/>
          <a:p>
            <a:pPr eaLnBrk="1" hangingPunct="1"/>
            <a:r>
              <a:rPr lang="ru-RU" sz="2000" smtClean="0"/>
              <a:t>Исследователи отмечают, что большая часть Интернет-зависимых (91 %) пользуется сервисами Интернет, связанными с общением. Другую часть зависимых привлекают информационные сервисы сети.</a:t>
            </a:r>
            <a:br>
              <a:rPr lang="ru-RU" sz="2000" smtClean="0"/>
            </a:br>
            <a:endParaRPr lang="ru-RU" sz="2000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3582988"/>
          <a:ext cx="4318000" cy="2146300"/>
        </p:xfrm>
        <a:graphic>
          <a:graphicData uri="http://schemas.openxmlformats.org/presentationml/2006/ole">
            <p:oleObj spid="_x0000_s1026" name="Диаграмма" r:id="rId3" imgW="3695794" imgH="1836412" progId="Excel.Sheet.8">
              <p:embed/>
            </p:oleObj>
          </a:graphicData>
        </a:graphic>
      </p:graphicFrame>
      <p:sp>
        <p:nvSpPr>
          <p:cNvPr id="102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2400"/>
            <a:ext cx="8229600" cy="194468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000" smtClean="0"/>
              <a:t>К. Янг приводит 4 симптома  Интернет-зависимости:</a:t>
            </a:r>
            <a:br>
              <a:rPr lang="ru-RU" sz="2000" smtClean="0"/>
            </a:br>
            <a:endParaRPr lang="ru-RU" sz="2000" smtClean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	1. Навязчивое желание проверить e-mail.</a:t>
            </a:r>
            <a:br>
              <a:rPr lang="ru-RU" sz="2000" smtClean="0"/>
            </a:br>
            <a:r>
              <a:rPr lang="ru-RU" sz="2000" smtClean="0"/>
              <a:t>2. Постоянное ожидание следующего выхода в Интернет.</a:t>
            </a:r>
            <a:br>
              <a:rPr lang="ru-RU" sz="2000" smtClean="0"/>
            </a:br>
            <a:r>
              <a:rPr lang="ru-RU" sz="2000" smtClean="0"/>
              <a:t>3. Жалобы окружающих на то, что человек проводит слишком много времени в Интернет.</a:t>
            </a:r>
            <a:br>
              <a:rPr lang="ru-RU" sz="2000" smtClean="0"/>
            </a:br>
            <a:r>
              <a:rPr lang="ru-RU" sz="2000" smtClean="0"/>
              <a:t>4. Жалобы окружающих на то, что человек тратит слишком много денег на Интернет. </a:t>
            </a:r>
          </a:p>
        </p:txBody>
      </p:sp>
      <p:pic>
        <p:nvPicPr>
          <p:cNvPr id="1030" name="Picture 7" descr="12222222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552" y="0"/>
            <a:ext cx="8001000" cy="1216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Более широкое понятие </a:t>
            </a:r>
            <a:r>
              <a:rPr lang="ru-RU" sz="2600" dirty="0" err="1">
                <a:solidFill>
                  <a:schemeClr val="accent6"/>
                </a:solidFill>
                <a:ea typeface="+mj-ea"/>
                <a:cs typeface="MS PGothic" pitchFamily="34" charset="-128"/>
              </a:rPr>
              <a:t>Интернет-зависимости</a:t>
            </a:r>
            <a:r>
              <a:rPr lang="ru-RU" sz="26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 </a:t>
            </a:r>
            <a:r>
              <a:rPr lang="ru-RU" sz="26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включает</a:t>
            </a:r>
            <a:endParaRPr lang="ru-RU" sz="2600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412875"/>
            <a:ext cx="4176712" cy="2376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зависимость от компьютера, т.е. пристрастие к работе с компьютером (играм, программированию или другим видам деятельности);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"информационную перегрузку", т.е. компульсивную (от англ.: compulsive - непреодолимый) навигацию по сайтам, поиск в удаленных базах данных; </a:t>
            </a:r>
          </a:p>
        </p:txBody>
      </p:sp>
      <p:sp>
        <p:nvSpPr>
          <p:cNvPr id="37892" name="Содержимое 5"/>
          <p:cNvSpPr>
            <a:spLocks noGrp="1"/>
          </p:cNvSpPr>
          <p:nvPr>
            <p:ph sz="quarter" idx="2"/>
          </p:nvPr>
        </p:nvSpPr>
        <p:spPr>
          <a:xfrm>
            <a:off x="250825" y="3789363"/>
            <a:ext cx="4392613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 зависимость от "кибер-отношений", т.е. от социальных применений Интернета - общения в чатах, групповых играх и телеконференциях, что может в итоге привести к замене имеющихся в реальной жизни семьи и друзей виртуальными;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зависимость от "киберсекса", т.е. от порнографических сайтов в Интернете, от обсуждения сексуальной тематики в чатах или специальных телеконференциях "для взрослых". </a:t>
            </a:r>
          </a:p>
          <a:p>
            <a:endParaRPr lang="ru-RU" sz="1800" smtClean="0"/>
          </a:p>
        </p:txBody>
      </p:sp>
      <p:sp>
        <p:nvSpPr>
          <p:cNvPr id="37893" name="Содержимое 6"/>
          <p:cNvSpPr>
            <a:spLocks noGrp="1"/>
          </p:cNvSpPr>
          <p:nvPr>
            <p:ph sz="quarter" idx="3"/>
          </p:nvPr>
        </p:nvSpPr>
        <p:spPr>
          <a:xfrm>
            <a:off x="4716463" y="4652963"/>
            <a:ext cx="4427537" cy="979487"/>
          </a:xfrm>
        </p:spPr>
        <p:txBody>
          <a:bodyPr/>
          <a:lstStyle/>
          <a:p>
            <a:r>
              <a:rPr lang="ru-RU" sz="1800" smtClean="0"/>
              <a:t>компульсивное применение Интернета, т.е. патологическую привязанность к азартным играм, онлаиновым аукционам или электронным покупкам в Интернете; </a:t>
            </a:r>
          </a:p>
          <a:p>
            <a:endParaRPr lang="ru-RU" sz="1800" smtClean="0"/>
          </a:p>
        </p:txBody>
      </p:sp>
      <p:pic>
        <p:nvPicPr>
          <p:cNvPr id="37894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4" descr="59e219fd5373882cb532533e47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341438"/>
            <a:ext cx="42846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2208" y="116632"/>
            <a:ext cx="745232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У седьмой части старшеклассников есть склонность к </a:t>
            </a:r>
            <a:r>
              <a:rPr lang="ru-RU" sz="2400" dirty="0" err="1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интернет-зависимости</a:t>
            </a:r>
            <a:r>
              <a:rPr lang="ru-RU" sz="24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 </a:t>
            </a:r>
            <a:r>
              <a:rPr lang="ru-RU" sz="26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 </a:t>
            </a:r>
            <a:br>
              <a:rPr lang="ru-RU" sz="26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</a:br>
            <a:r>
              <a:rPr lang="ru-RU" sz="2200" cap="none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(по результатам исследований Фонда Развития Интернет)</a:t>
            </a:r>
            <a:endParaRPr lang="ru-RU" sz="2200" cap="none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pic>
        <p:nvPicPr>
          <p:cNvPr id="38915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Диаграмма 1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484313"/>
            <a:ext cx="82804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2987675" y="44450"/>
            <a:ext cx="7056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1"/>
                </a:solidFill>
                <a:latin typeface="Arial" charset="0"/>
              </a:rPr>
              <a:t>ЭЛЕКТРОННЫЕ И ПОТРЕБИТЕЛЬСКИЕ РИСКИ</a:t>
            </a:r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393700" y="1412875"/>
            <a:ext cx="78501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Вирусы</a:t>
            </a:r>
          </a:p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Кража персональных данных</a:t>
            </a:r>
          </a:p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 Интернет-мошенничество</a:t>
            </a:r>
          </a:p>
        </p:txBody>
      </p:sp>
      <p:pic>
        <p:nvPicPr>
          <p:cNvPr id="39940" name="Picture 4" descr="C:\Users\1\Desktop\ФРИ\иллюстрации\photos\9e3c88a82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141663"/>
            <a:ext cx="4176713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843213" y="260350"/>
            <a:ext cx="81375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chemeClr val="accent1"/>
                </a:solidFill>
                <a:latin typeface="Arial" charset="0"/>
              </a:rPr>
              <a:t>ФАКТОРЫ ОНЛАЙН-РИСКОВ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403225" y="1916113"/>
            <a:ext cx="8893175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800" b="1">
                <a:solidFill>
                  <a:schemeClr val="tx2"/>
                </a:solidFill>
                <a:latin typeface="Arial" charset="0"/>
              </a:rPr>
              <a:t>Возраст вступления в ряды интернет-пользователей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Бесконтрольность пользования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Длительность и интенсивность пользования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Виды деятельности в интернете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Цифровой разрыв</a:t>
            </a:r>
          </a:p>
        </p:txBody>
      </p:sp>
      <p:pic>
        <p:nvPicPr>
          <p:cNvPr id="14340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Диаграмма 15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557338"/>
            <a:ext cx="77755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2987675" y="115888"/>
            <a:ext cx="55451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КАКУЮ ИНФОРМАЦИЮ ДАЮТ ДЕТИ </a:t>
            </a:r>
          </a:p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В ПРОФИЛЕ СОЦИАЛЬНОЙ СЕТИ? (%)</a:t>
            </a:r>
          </a:p>
        </p:txBody>
      </p:sp>
      <p:pic>
        <p:nvPicPr>
          <p:cNvPr id="40964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2881313" y="-26988"/>
            <a:ext cx="6659562" cy="11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 КРАЖА ПЕРСОНАЛЬНОЙ ИНФОРМАЦИИ</a:t>
            </a:r>
          </a:p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 И ИНТЕРНЕТ-МОШЕННИЧЕСТВО</a:t>
            </a:r>
          </a:p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 (% от детей 11-16 лет) </a:t>
            </a:r>
          </a:p>
        </p:txBody>
      </p:sp>
      <p:pic>
        <p:nvPicPr>
          <p:cNvPr id="41987" name="Диаграмма 5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557338"/>
            <a:ext cx="7920037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4787900" y="2997200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1"/>
                </a:solidFill>
                <a:latin typeface="Arial" charset="0"/>
              </a:rPr>
              <a:t>СПАСИБО!</a:t>
            </a:r>
          </a:p>
        </p:txBody>
      </p:sp>
      <p:pic>
        <p:nvPicPr>
          <p:cNvPr id="43011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004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025" y="1158875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914650" y="160338"/>
            <a:ext cx="81375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1. ВОЗРАСТ ВСТУПЛЕНИЯ В РЯДЫ </a:t>
            </a:r>
          </a:p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ИНТЕРНЕТ-ПОЛЬЗОВАТЕЛЕЙ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4724400"/>
            <a:ext cx="8893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accent1"/>
                </a:solidFill>
                <a:latin typeface="Arial" charset="0"/>
              </a:rPr>
              <a:t>Российские школьники в среднем начинают пользоваться интернетом позже, чем европейские</a:t>
            </a:r>
          </a:p>
        </p:txBody>
      </p:sp>
      <p:pic>
        <p:nvPicPr>
          <p:cNvPr id="15365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627313" y="160338"/>
            <a:ext cx="78120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2. ОДИН НА ОДИН С ИНТЕРНЕТОМ: БЕСКОНТРОЛЬНОСТЬ ПОЛЬЗОВАНИЯ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23850" y="1484313"/>
            <a:ext cx="69484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Российские школьники по сравнению с европейскими гораздо чаще пользуются интернетом бесконтрольно</a:t>
            </a:r>
          </a:p>
        </p:txBody>
      </p:sp>
      <p:pic>
        <p:nvPicPr>
          <p:cNvPr id="8" name="Picture 2" descr="F:\примеры  плакатов\фото  детей.bmp"/>
          <p:cNvPicPr>
            <a:picLocks noChangeAspect="1" noChangeArrowheads="1"/>
          </p:cNvPicPr>
          <p:nvPr/>
        </p:nvPicPr>
        <p:blipFill>
          <a:blip r:embed="rId2" cstate="print"/>
          <a:srcRect b="24677"/>
          <a:stretch>
            <a:fillRect/>
          </a:stretch>
        </p:blipFill>
        <p:spPr bwMode="auto">
          <a:xfrm>
            <a:off x="4183063" y="2967038"/>
            <a:ext cx="45656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9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700338" y="192088"/>
            <a:ext cx="81375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3. УВЕЛИЧИВАЮТСЯ ДЛИТЕЛЬНОСТЬ </a:t>
            </a:r>
          </a:p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И ИНТЕНСИВНОСТЬ ПОЛЬЗОВАНИЯ ИНТЕРНЕТОМ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323850" y="5084763"/>
            <a:ext cx="74533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Российские школьники по сравнению </a:t>
            </a:r>
          </a:p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с европейскими проводят в интернете больше времени</a:t>
            </a:r>
          </a:p>
        </p:txBody>
      </p:sp>
      <p:pic>
        <p:nvPicPr>
          <p:cNvPr id="17412" name="Picture 4" descr="F:\примеры  плакатов\Фиктор Казаров  2.bmp"/>
          <p:cNvPicPr>
            <a:picLocks noChangeAspect="1" noChangeArrowheads="1"/>
          </p:cNvPicPr>
          <p:nvPr/>
        </p:nvPicPr>
        <p:blipFill>
          <a:blip r:embed="rId2" cstate="print"/>
          <a:srcRect t="11023" b="3244"/>
          <a:stretch>
            <a:fillRect/>
          </a:stretch>
        </p:blipFill>
        <p:spPr bwMode="auto">
          <a:xfrm>
            <a:off x="3635375" y="1773238"/>
            <a:ext cx="5256213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Диаграмма 16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15"/>
          <a:stretch>
            <a:fillRect/>
          </a:stretch>
        </p:blipFill>
        <p:spPr bwMode="auto">
          <a:xfrm>
            <a:off x="755650" y="1268413"/>
            <a:ext cx="7848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2771775" y="260350"/>
            <a:ext cx="6588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  <a:latin typeface="Arial" charset="0"/>
              </a:rPr>
              <a:t>КАК ЧАСТО ДЕТИ ВЫХОДЯТ В СЕТЬ? (%)</a:t>
            </a:r>
          </a:p>
        </p:txBody>
      </p:sp>
      <p:pic>
        <p:nvPicPr>
          <p:cNvPr id="18436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50825" y="1268413"/>
            <a:ext cx="86772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Российские школьники чаще, чем  европейские, предпочитают посещать социальные сети, загружать различные файлы, сидеть в чатах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411413" y="15875"/>
            <a:ext cx="86772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4. ВИДЫ ДЕЯТЕЛЬНОСТИ В ИНТЕРНЕТЕ СТАНОВЯТСЯ РАЗНООБРАЗНЕЕ</a:t>
            </a:r>
          </a:p>
        </p:txBody>
      </p:sp>
      <p:pic>
        <p:nvPicPr>
          <p:cNvPr id="19460" name="Picture 4" descr="C:\Users\1\Desktop\ФРИ\иллюстрации\мальчики\готовые\1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0813" y="2628900"/>
            <a:ext cx="5795962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Users\1\Desktop\ФРИ\иллюстрации\photos\746-i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758950"/>
            <a:ext cx="36004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6513" y="1341438"/>
            <a:ext cx="7199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В России между взрослыми и детьми цифровой разрыв больше, чем в Европе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419475" y="260350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1"/>
                </a:solidFill>
                <a:latin typeface="Arial" charset="0"/>
              </a:rPr>
              <a:t>5. ЦИФРОВОЙ РАЗРЫВ</a:t>
            </a:r>
          </a:p>
        </p:txBody>
      </p:sp>
      <p:pic>
        <p:nvPicPr>
          <p:cNvPr id="20485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5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811717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811717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7609</TotalTime>
  <Words>944</Words>
  <Application>Microsoft Office PowerPoint</Application>
  <PresentationFormat>Экран (4:3)</PresentationFormat>
  <Paragraphs>125</Paragraphs>
  <Slides>32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Трек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 современном мире техногенные угрозы здоровью, как физическому, так и душевному, выходят на первый план  </vt:lpstr>
      <vt:lpstr>Проблемы со здоровьем, возникающие  при использовании компьютера </vt:lpstr>
      <vt:lpstr>Комплексные психологические расстройства </vt:lpstr>
      <vt:lpstr>Интернет-зависимость – болезнь или …?</vt:lpstr>
      <vt:lpstr>Симптомы Интернет-зависимости</vt:lpstr>
      <vt:lpstr>Более широкое понятие Интернет-зависимости включает</vt:lpstr>
      <vt:lpstr>У седьмой части старшеклассников есть склонность к интернет-зависимости   (по результатам исследований Фонда Развития Интернет)</vt:lpstr>
      <vt:lpstr>Слайд 29</vt:lpstr>
      <vt:lpstr>Слайд 30</vt:lpstr>
      <vt:lpstr>Слайд 31</vt:lpstr>
      <vt:lpstr>Слайд 32</vt:lpstr>
    </vt:vector>
  </TitlesOfParts>
  <Company>ptk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РАЗВИТИЯ ИНТЕРНЕТ</dc:title>
  <dc:creator>Acer</dc:creator>
  <cp:lastModifiedBy>User</cp:lastModifiedBy>
  <cp:revision>263</cp:revision>
  <cp:lastPrinted>2011-11-14T15:18:33Z</cp:lastPrinted>
  <dcterms:created xsi:type="dcterms:W3CDTF">2011-02-06T20:05:55Z</dcterms:created>
  <dcterms:modified xsi:type="dcterms:W3CDTF">2016-07-14T08:31:52Z</dcterms:modified>
</cp:coreProperties>
</file>